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270" r:id="rId4"/>
    <p:sldId id="271" r:id="rId5"/>
    <p:sldId id="272" r:id="rId6"/>
    <p:sldId id="274" r:id="rId7"/>
    <p:sldId id="273" r:id="rId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99" autoAdjust="0"/>
  </p:normalViewPr>
  <p:slideViewPr>
    <p:cSldViewPr>
      <p:cViewPr varScale="1">
        <p:scale>
          <a:sx n="73" d="100"/>
          <a:sy n="73" d="100"/>
        </p:scale>
        <p:origin x="618" y="78"/>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5/31/2020</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5/31/2020</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5/31/2020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5/31/2020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5/31/2020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5/31/2020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5/31/2020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5/31/2020</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5/31/2020</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5/31/2020</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5/31/2020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5/31/2020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5/31/2020</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212" y="1905000"/>
            <a:ext cx="11582400" cy="2667000"/>
          </a:xfrm>
        </p:spPr>
        <p:txBody>
          <a:bodyPr/>
          <a:lstStyle/>
          <a:p>
            <a:pPr algn="ctr"/>
            <a:r>
              <a:rPr lang="en-US" sz="4800" dirty="0" smtClean="0"/>
              <a:t>Department of Management Studies</a:t>
            </a:r>
            <a:br>
              <a:rPr lang="en-US" sz="4800" dirty="0" smtClean="0"/>
            </a:br>
            <a:r>
              <a:rPr lang="en-US" sz="4800" dirty="0" smtClean="0"/>
              <a:t>E-commerce</a:t>
            </a:r>
            <a:r>
              <a:rPr lang="en-US" sz="4800" dirty="0"/>
              <a:t> (Open Course </a:t>
            </a:r>
            <a:r>
              <a:rPr lang="en-US" sz="4800" dirty="0" smtClean="0"/>
              <a:t>)</a:t>
            </a:r>
            <a:br>
              <a:rPr lang="en-US" sz="4800" dirty="0" smtClean="0"/>
            </a:br>
            <a:endParaRPr lang="en-US" sz="48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Objective of the Course 		</a:t>
            </a:r>
            <a:endParaRPr lang="en-US" dirty="0"/>
          </a:p>
        </p:txBody>
      </p:sp>
      <p:sp>
        <p:nvSpPr>
          <p:cNvPr id="14" name="Content Placeholder 13"/>
          <p:cNvSpPr>
            <a:spLocks noGrp="1"/>
          </p:cNvSpPr>
          <p:nvPr>
            <p:ph idx="1"/>
          </p:nvPr>
        </p:nvSpPr>
        <p:spPr/>
        <p:txBody>
          <a:bodyPr/>
          <a:lstStyle/>
          <a:p>
            <a:pPr marL="0" indent="0" algn="just">
              <a:buNone/>
            </a:pPr>
            <a:r>
              <a:rPr lang="en-US" dirty="0" smtClean="0"/>
              <a:t>	Department of Management studies (BBA) is offering                    E-commerce as Open </a:t>
            </a:r>
            <a:r>
              <a:rPr lang="en-US" dirty="0"/>
              <a:t>C</a:t>
            </a:r>
            <a:r>
              <a:rPr lang="en-US" dirty="0" smtClean="0"/>
              <a:t>ourse</a:t>
            </a:r>
            <a:r>
              <a:rPr lang="en-US" dirty="0" smtClean="0"/>
              <a:t> for the UG </a:t>
            </a:r>
            <a:r>
              <a:rPr lang="en-US" smtClean="0"/>
              <a:t>students of </a:t>
            </a:r>
            <a:r>
              <a:rPr lang="en-US" dirty="0" smtClean="0"/>
              <a:t>various course offered under the Calicut University.</a:t>
            </a:r>
          </a:p>
          <a:p>
            <a:pPr marL="0" indent="0">
              <a:buNone/>
            </a:pPr>
            <a:r>
              <a:rPr lang="en-US" dirty="0" smtClean="0"/>
              <a:t>The objectives of the course(e-commerce) are:</a:t>
            </a:r>
          </a:p>
          <a:p>
            <a:pPr lvl="1"/>
            <a:r>
              <a:rPr lang="en-US" sz="2400" dirty="0" smtClean="0"/>
              <a:t>To </a:t>
            </a:r>
            <a:r>
              <a:rPr lang="en-US" sz="2400" dirty="0"/>
              <a:t>understand the importance of database systems for business </a:t>
            </a:r>
            <a:r>
              <a:rPr lang="en-US" sz="2400" dirty="0" smtClean="0"/>
              <a:t>management</a:t>
            </a:r>
            <a:r>
              <a:rPr lang="en-US" sz="2400" dirty="0"/>
              <a:t>.</a:t>
            </a:r>
            <a:endParaRPr lang="en-US" sz="2400" dirty="0"/>
          </a:p>
          <a:p>
            <a:pPr lvl="1"/>
            <a:r>
              <a:rPr lang="en-US" sz="2400" dirty="0" smtClean="0"/>
              <a:t>To </a:t>
            </a:r>
            <a:r>
              <a:rPr lang="en-US" sz="2400" dirty="0"/>
              <a:t>gain a practical orientation to database development and maintenance.</a:t>
            </a:r>
          </a:p>
          <a:p>
            <a:pPr marL="0" indent="0">
              <a:buNone/>
            </a:pPr>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E-commerce</a:t>
            </a:r>
            <a:endParaRPr lang="en-US" dirty="0"/>
          </a:p>
        </p:txBody>
      </p:sp>
      <p:sp>
        <p:nvSpPr>
          <p:cNvPr id="3" name="Content Placeholder 2"/>
          <p:cNvSpPr>
            <a:spLocks noGrp="1"/>
          </p:cNvSpPr>
          <p:nvPr>
            <p:ph idx="1"/>
          </p:nvPr>
        </p:nvSpPr>
        <p:spPr/>
        <p:txBody>
          <a:bodyPr/>
          <a:lstStyle/>
          <a:p>
            <a:pPr marL="0" indent="0" algn="just">
              <a:lnSpc>
                <a:spcPct val="150000"/>
              </a:lnSpc>
              <a:buNone/>
            </a:pPr>
            <a:r>
              <a:rPr lang="en-US" dirty="0" smtClean="0"/>
              <a:t>E-commerce</a:t>
            </a:r>
            <a:r>
              <a:rPr lang="en-US" dirty="0"/>
              <a:t>, also known as electronic commerce or internet commerce, refers to the buying and selling of goods or services using the internet, and the transfer of money and data to execute these transactions. Ecommerce is often used to refer to the sale of physical products online, but it can also describe any kind of commercial transaction that is facilitated through the internet.</a:t>
            </a:r>
            <a:endParaRPr lang="en-US" dirty="0"/>
          </a:p>
        </p:txBody>
      </p:sp>
    </p:spTree>
    <p:extLst>
      <p:ext uri="{BB962C8B-B14F-4D97-AF65-F5344CB8AC3E}">
        <p14:creationId xmlns:p14="http://schemas.microsoft.com/office/powerpoint/2010/main" val="215255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 Offered</a:t>
            </a:r>
            <a:endParaRPr lang="en-US" dirty="0"/>
          </a:p>
        </p:txBody>
      </p:sp>
      <p:sp>
        <p:nvSpPr>
          <p:cNvPr id="3" name="Content Placeholder 2"/>
          <p:cNvSpPr>
            <a:spLocks noGrp="1"/>
          </p:cNvSpPr>
          <p:nvPr>
            <p:ph idx="1"/>
          </p:nvPr>
        </p:nvSpPr>
        <p:spPr/>
        <p:txBody>
          <a:bodyPr/>
          <a:lstStyle/>
          <a:p>
            <a:r>
              <a:rPr lang="en-US" u="sng" dirty="0" smtClean="0"/>
              <a:t>Module 1 </a:t>
            </a:r>
          </a:p>
          <a:p>
            <a:pPr lvl="1"/>
            <a:r>
              <a:rPr lang="en-US" sz="2200" dirty="0" smtClean="0"/>
              <a:t>Introduction </a:t>
            </a:r>
            <a:r>
              <a:rPr lang="en-US" sz="2200" dirty="0"/>
              <a:t>to E- commerce </a:t>
            </a:r>
            <a:endParaRPr lang="en-US" sz="2200" dirty="0"/>
          </a:p>
          <a:p>
            <a:pPr lvl="1"/>
            <a:r>
              <a:rPr lang="en-US" sz="2200" dirty="0" smtClean="0"/>
              <a:t>E- </a:t>
            </a:r>
            <a:r>
              <a:rPr lang="en-US" sz="2200" dirty="0"/>
              <a:t>Commerce – Impacts, Challenges &amp; Limitations </a:t>
            </a:r>
          </a:p>
          <a:p>
            <a:pPr lvl="1"/>
            <a:r>
              <a:rPr lang="en-US" sz="2200" dirty="0" smtClean="0"/>
              <a:t>Supply </a:t>
            </a:r>
            <a:r>
              <a:rPr lang="en-US" sz="2200" dirty="0"/>
              <a:t>chain management </a:t>
            </a:r>
          </a:p>
          <a:p>
            <a:pPr lvl="1"/>
            <a:r>
              <a:rPr lang="en-US" sz="2200" dirty="0" smtClean="0"/>
              <a:t>E </a:t>
            </a:r>
            <a:r>
              <a:rPr lang="en-US" sz="2200" dirty="0"/>
              <a:t>– Commerce </a:t>
            </a:r>
            <a:r>
              <a:rPr lang="en-US" sz="2200" dirty="0"/>
              <a:t>infrastructure</a:t>
            </a:r>
            <a:endParaRPr lang="en-US" sz="2200" dirty="0"/>
          </a:p>
          <a:p>
            <a:r>
              <a:rPr lang="en-US" u="sng" dirty="0"/>
              <a:t>Module 2</a:t>
            </a:r>
          </a:p>
          <a:p>
            <a:pPr lvl="1"/>
            <a:r>
              <a:rPr lang="en-US" sz="2200" dirty="0"/>
              <a:t>Business models of e-commerce</a:t>
            </a:r>
          </a:p>
          <a:p>
            <a:pPr lvl="1"/>
            <a:r>
              <a:rPr lang="en-US" sz="2200" dirty="0"/>
              <a:t>E-commerce strategy </a:t>
            </a:r>
          </a:p>
          <a:p>
            <a:pPr lvl="1"/>
            <a:r>
              <a:rPr lang="en-US" sz="2200" dirty="0"/>
              <a:t>Influencing factors of successful e-commerce</a:t>
            </a:r>
          </a:p>
          <a:p>
            <a:pPr marL="0" indent="0">
              <a:buNone/>
            </a:pPr>
            <a:endParaRPr lang="en-US" dirty="0"/>
          </a:p>
        </p:txBody>
      </p:sp>
    </p:spTree>
    <p:extLst>
      <p:ext uri="{BB962C8B-B14F-4D97-AF65-F5344CB8AC3E}">
        <p14:creationId xmlns:p14="http://schemas.microsoft.com/office/powerpoint/2010/main" val="1703684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Syllabus Offered</a:t>
            </a:r>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2400" u="sng" dirty="0" smtClean="0"/>
              <a:t>Module-3</a:t>
            </a:r>
          </a:p>
          <a:p>
            <a:pPr lvl="2">
              <a:buFontTx/>
              <a:buChar char="-"/>
            </a:pPr>
            <a:r>
              <a:rPr lang="en-US" sz="2200" dirty="0" smtClean="0"/>
              <a:t>Electronic </a:t>
            </a:r>
            <a:r>
              <a:rPr lang="en-US" sz="2200" dirty="0"/>
              <a:t>P</a:t>
            </a:r>
            <a:r>
              <a:rPr lang="en-US" sz="2200" dirty="0" smtClean="0"/>
              <a:t>ayment System</a:t>
            </a:r>
          </a:p>
          <a:p>
            <a:pPr lvl="3">
              <a:buFont typeface="Arial" panose="020B0604020202020204" pitchFamily="34" charset="0"/>
              <a:buChar char="•"/>
            </a:pPr>
            <a:r>
              <a:rPr lang="en-US" dirty="0" smtClean="0"/>
              <a:t> </a:t>
            </a:r>
            <a:r>
              <a:rPr lang="en-US" sz="2000" dirty="0"/>
              <a:t>Online payment systems – prepaid and </a:t>
            </a:r>
            <a:r>
              <a:rPr lang="en-US" sz="2000" dirty="0" smtClean="0"/>
              <a:t>postpaid</a:t>
            </a:r>
          </a:p>
          <a:p>
            <a:pPr lvl="3">
              <a:buFont typeface="Arial" panose="020B0604020202020204" pitchFamily="34" charset="0"/>
              <a:buChar char="•"/>
            </a:pPr>
            <a:r>
              <a:rPr lang="en-US" sz="2000" dirty="0" smtClean="0"/>
              <a:t>payment </a:t>
            </a:r>
            <a:r>
              <a:rPr lang="en-US" sz="2000" dirty="0"/>
              <a:t>systems </a:t>
            </a:r>
            <a:r>
              <a:rPr lang="en-US" sz="2000" dirty="0"/>
              <a:t>(</a:t>
            </a:r>
            <a:r>
              <a:rPr lang="en-US" sz="2000" dirty="0" smtClean="0"/>
              <a:t>e- </a:t>
            </a:r>
            <a:r>
              <a:rPr lang="en-US" sz="2000" dirty="0"/>
              <a:t>cash, e- </a:t>
            </a:r>
            <a:r>
              <a:rPr lang="en-US" sz="2000" dirty="0" err="1"/>
              <a:t>cheque</a:t>
            </a:r>
            <a:r>
              <a:rPr lang="en-US" sz="2000" dirty="0"/>
              <a:t>, Smart Card, Credit Card , Debit Card, Electronic purse </a:t>
            </a:r>
            <a:r>
              <a:rPr lang="en-US" sz="2000" dirty="0" smtClean="0"/>
              <a:t>)</a:t>
            </a:r>
          </a:p>
          <a:p>
            <a:pPr lvl="3">
              <a:buFont typeface="Arial" panose="020B0604020202020204" pitchFamily="34" charset="0"/>
              <a:buChar char="•"/>
            </a:pPr>
            <a:r>
              <a:rPr lang="en-US" sz="2000" dirty="0" smtClean="0"/>
              <a:t>Security issues on electronic payment system, solutions to security issues, biometrics (types of biometrics) </a:t>
            </a:r>
          </a:p>
          <a:p>
            <a:pPr lvl="2">
              <a:buFontTx/>
              <a:buChar char="-"/>
            </a:pPr>
            <a:r>
              <a:rPr lang="en-US" sz="2200" dirty="0" smtClean="0"/>
              <a:t>Legal </a:t>
            </a:r>
            <a:r>
              <a:rPr lang="en-US" sz="2200" dirty="0"/>
              <a:t>and ethical issues in E- Commerce </a:t>
            </a:r>
            <a:endParaRPr lang="en-US" sz="2200" dirty="0"/>
          </a:p>
        </p:txBody>
      </p:sp>
    </p:spTree>
    <p:extLst>
      <p:ext uri="{BB962C8B-B14F-4D97-AF65-F5344CB8AC3E}">
        <p14:creationId xmlns:p14="http://schemas.microsoft.com/office/powerpoint/2010/main" val="2125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smtClean="0"/>
              <a:t>Turban</a:t>
            </a:r>
            <a:r>
              <a:rPr lang="en-US" dirty="0"/>
              <a:t>, </a:t>
            </a:r>
            <a:r>
              <a:rPr lang="en-US" dirty="0" err="1"/>
              <a:t>Efraim</a:t>
            </a:r>
            <a:r>
              <a:rPr lang="en-US" dirty="0"/>
              <a:t>, David King et. el.: Electronic Commerce: A Managerial Perspective, </a:t>
            </a:r>
            <a:r>
              <a:rPr lang="en-US" dirty="0" smtClean="0"/>
              <a:t>Pearson </a:t>
            </a:r>
            <a:r>
              <a:rPr lang="en-US" dirty="0"/>
              <a:t>Education Asia, Delhi 2002.</a:t>
            </a:r>
          </a:p>
          <a:p>
            <a:r>
              <a:rPr lang="en-US" dirty="0" err="1" smtClean="0"/>
              <a:t>Kalakota</a:t>
            </a:r>
            <a:r>
              <a:rPr lang="en-US" dirty="0"/>
              <a:t>, Ravi: Frontiers of Electronic Commerce, Addison - Wesley, Delhi 1999.</a:t>
            </a:r>
          </a:p>
          <a:p>
            <a:r>
              <a:rPr lang="en-US" dirty="0" err="1" smtClean="0"/>
              <a:t>Rayport</a:t>
            </a:r>
            <a:r>
              <a:rPr lang="en-US" dirty="0"/>
              <a:t>, Jeffrey F and </a:t>
            </a:r>
            <a:r>
              <a:rPr lang="en-US" dirty="0" err="1"/>
              <a:t>Jaworksi</a:t>
            </a:r>
            <a:r>
              <a:rPr lang="en-US" dirty="0"/>
              <a:t>, Bernard J: Introduction to E-Commerce, Tata McGraw </a:t>
            </a:r>
            <a:r>
              <a:rPr lang="en-US" dirty="0" smtClean="0"/>
              <a:t>Hill, New </a:t>
            </a:r>
            <a:r>
              <a:rPr lang="en-US" dirty="0"/>
              <a:t>Delhi 2003.</a:t>
            </a:r>
          </a:p>
          <a:p>
            <a:r>
              <a:rPr lang="en-US" dirty="0" err="1" smtClean="0"/>
              <a:t>Smantha</a:t>
            </a:r>
            <a:r>
              <a:rPr lang="en-US" dirty="0" smtClean="0"/>
              <a:t> </a:t>
            </a:r>
            <a:r>
              <a:rPr lang="en-US" dirty="0" err="1"/>
              <a:t>Shurety</a:t>
            </a:r>
            <a:r>
              <a:rPr lang="en-US" dirty="0"/>
              <a:t>,: E-Business with Net Commerce, Addison - Wesley, Singapore 2001.</a:t>
            </a:r>
          </a:p>
          <a:p>
            <a:r>
              <a:rPr lang="en-US" dirty="0" smtClean="0"/>
              <a:t>Rich</a:t>
            </a:r>
            <a:r>
              <a:rPr lang="en-US" dirty="0"/>
              <a:t>, Jason R: Starting an E-Commerce Business, IDG Books, Delhi 2000</a:t>
            </a:r>
            <a:r>
              <a:rPr lang="en-US" dirty="0" smtClean="0"/>
              <a:t>.</a:t>
            </a:r>
            <a:endParaRPr lang="en-US" dirty="0"/>
          </a:p>
        </p:txBody>
      </p:sp>
    </p:spTree>
    <p:extLst>
      <p:ext uri="{BB962C8B-B14F-4D97-AF65-F5344CB8AC3E}">
        <p14:creationId xmlns:p14="http://schemas.microsoft.com/office/powerpoint/2010/main" val="3562531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5400" dirty="0"/>
              <a:t>Thank You !!</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36813" y="2714625"/>
            <a:ext cx="7315200" cy="2647950"/>
          </a:xfrm>
        </p:spPr>
      </p:pic>
    </p:spTree>
    <p:extLst>
      <p:ext uri="{BB962C8B-B14F-4D97-AF65-F5344CB8AC3E}">
        <p14:creationId xmlns:p14="http://schemas.microsoft.com/office/powerpoint/2010/main" val="459771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52</TotalTime>
  <Words>270</Words>
  <Application>Microsoft Office PowerPoint</Application>
  <PresentationFormat>Custom</PresentationFormat>
  <Paragraphs>32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Consolas</vt:lpstr>
      <vt:lpstr>Corbel</vt:lpstr>
      <vt:lpstr>Wingdings</vt:lpstr>
      <vt:lpstr>Chalkboard 16x9</vt:lpstr>
      <vt:lpstr>Department of Management Studies E-commerce (Open Course ) </vt:lpstr>
      <vt:lpstr>Objective of the Course   </vt:lpstr>
      <vt:lpstr>E-commerce</vt:lpstr>
      <vt:lpstr>Syllabus Offered</vt:lpstr>
      <vt:lpstr>Syllabus Offered</vt:lpstr>
      <vt:lpstr>References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Management Studies E-commerce (Open Course )</dc:title>
  <dc:creator>USER</dc:creator>
  <cp:lastModifiedBy>USER</cp:lastModifiedBy>
  <cp:revision>6</cp:revision>
  <dcterms:created xsi:type="dcterms:W3CDTF">2020-05-31T06:03:56Z</dcterms:created>
  <dcterms:modified xsi:type="dcterms:W3CDTF">2020-05-31T06:56:29Z</dcterms:modified>
</cp:coreProperties>
</file>